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256" r:id="rId2"/>
    <p:sldId id="261" r:id="rId3"/>
    <p:sldId id="296" r:id="rId4"/>
    <p:sldId id="297" r:id="rId5"/>
    <p:sldId id="298" r:id="rId6"/>
    <p:sldId id="299" r:id="rId7"/>
    <p:sldId id="301" r:id="rId8"/>
    <p:sldId id="302" r:id="rId9"/>
    <p:sldId id="303" r:id="rId10"/>
    <p:sldId id="304" r:id="rId11"/>
    <p:sldId id="307" r:id="rId12"/>
    <p:sldId id="308" r:id="rId13"/>
    <p:sldId id="309" r:id="rId14"/>
    <p:sldId id="310" r:id="rId15"/>
    <p:sldId id="311" r:id="rId16"/>
    <p:sldId id="305" r:id="rId17"/>
    <p:sldId id="277" r:id="rId18"/>
    <p:sldId id="306" r:id="rId19"/>
    <p:sldId id="278" r:id="rId20"/>
    <p:sldId id="290" r:id="rId21"/>
    <p:sldId id="280" r:id="rId22"/>
    <p:sldId id="279" r:id="rId23"/>
    <p:sldId id="295" r:id="rId24"/>
    <p:sldId id="275" r:id="rId25"/>
    <p:sldId id="283" r:id="rId26"/>
    <p:sldId id="284" r:id="rId27"/>
    <p:sldId id="285" r:id="rId28"/>
    <p:sldId id="293" r:id="rId29"/>
    <p:sldId id="286" r:id="rId30"/>
    <p:sldId id="31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2577E8D-A9AB-401B-8140-3E9F6D5C6A1E}">
          <p14:sldIdLst>
            <p14:sldId id="256"/>
            <p14:sldId id="261"/>
            <p14:sldId id="296"/>
            <p14:sldId id="297"/>
            <p14:sldId id="298"/>
            <p14:sldId id="299"/>
            <p14:sldId id="301"/>
            <p14:sldId id="302"/>
            <p14:sldId id="303"/>
            <p14:sldId id="304"/>
            <p14:sldId id="307"/>
            <p14:sldId id="308"/>
            <p14:sldId id="309"/>
            <p14:sldId id="310"/>
            <p14:sldId id="311"/>
            <p14:sldId id="305"/>
            <p14:sldId id="277"/>
            <p14:sldId id="306"/>
            <p14:sldId id="278"/>
            <p14:sldId id="290"/>
            <p14:sldId id="280"/>
            <p14:sldId id="279"/>
            <p14:sldId id="295"/>
            <p14:sldId id="275"/>
          </p14:sldIdLst>
        </p14:section>
        <p14:section name="Раздел без заголовка" id="{7068DB52-9726-442E-A0E7-BFCECD731A6B}">
          <p14:sldIdLst>
            <p14:sldId id="283"/>
            <p14:sldId id="284"/>
            <p14:sldId id="285"/>
            <p14:sldId id="293"/>
            <p14:sldId id="286"/>
            <p14:sldId id="31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79" autoAdjust="0"/>
  </p:normalViewPr>
  <p:slideViewPr>
    <p:cSldViewPr>
      <p:cViewPr>
        <p:scale>
          <a:sx n="78" d="100"/>
          <a:sy n="78" d="100"/>
        </p:scale>
        <p:origin x="-600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8C18-E1E6-4141-9FA5-B65397915BE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6A872-1390-4BCB-8423-2E71401FDE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694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A872-1390-4BCB-8423-2E71401FDE05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12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6A872-1390-4BCB-8423-2E71401FDE05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867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4F086F0-913E-4677-A349-70C9A2EE9D25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9F911B6-48B2-48D7-BAFC-20A03C1EE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26.pn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332656"/>
            <a:ext cx="6264696" cy="2088232"/>
          </a:xfrm>
        </p:spPr>
        <p:txBody>
          <a:bodyPr>
            <a:noAutofit/>
          </a:bodyPr>
          <a:lstStyle/>
          <a:p>
            <a:r>
              <a:rPr lang="ru-RU" sz="2400" b="1" u="sng" dirty="0">
                <a:solidFill>
                  <a:schemeClr val="accent4">
                    <a:lumMod val="75000"/>
                  </a:schemeClr>
                </a:solidFill>
              </a:rPr>
              <a:t>Фестиваль социально-педагогических идей - 2018 </a:t>
            </a:r>
            <a:br>
              <a:rPr lang="ru-RU" sz="2400" b="1" u="sng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u="sng" dirty="0">
                <a:solidFill>
                  <a:schemeClr val="accent4">
                    <a:lumMod val="75000"/>
                  </a:schemeClr>
                </a:solidFill>
              </a:rPr>
              <a:t>(Предметные недели социальных педагогов)</a:t>
            </a:r>
            <a:br>
              <a:rPr lang="ru-RU" sz="2400" b="1" u="sng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24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2420888"/>
            <a:ext cx="4968552" cy="3816424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Номинация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Проект </a:t>
            </a:r>
            <a:r>
              <a:rPr lang="ru-RU" sz="2800" b="1" i="1" dirty="0">
                <a:solidFill>
                  <a:srgbClr val="002060"/>
                </a:solidFill>
              </a:rPr>
              <a:t>по работе с семьей группы риска 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«Слагаемые  тепла и уюта  в семье»</a:t>
            </a:r>
            <a:endParaRPr lang="ru-RU" sz="2800" b="1" i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rgbClr val="7030A0"/>
              </a:solidFill>
            </a:endParaRPr>
          </a:p>
          <a:p>
            <a:r>
              <a:rPr lang="ru-RU" sz="2800" b="1" i="1" dirty="0" err="1" smtClean="0">
                <a:solidFill>
                  <a:srgbClr val="002060"/>
                </a:solidFill>
              </a:rPr>
              <a:t>Затравкина</a:t>
            </a:r>
            <a:r>
              <a:rPr lang="ru-RU" sz="2800" b="1" i="1" dirty="0" smtClean="0">
                <a:solidFill>
                  <a:srgbClr val="002060"/>
                </a:solidFill>
              </a:rPr>
              <a:t> Елена Валерьевна,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социальный   педагог</a:t>
            </a:r>
          </a:p>
          <a:p>
            <a:r>
              <a:rPr lang="ru-RU" sz="1900" b="1" i="1" dirty="0" smtClean="0">
                <a:solidFill>
                  <a:srgbClr val="002060"/>
                </a:solidFill>
              </a:rPr>
              <a:t>Муниципального образовательного учреждения «Средняя общеобразовательная школа №16»</a:t>
            </a:r>
          </a:p>
          <a:p>
            <a:r>
              <a:rPr lang="ru-RU" sz="1900" b="1" i="1" dirty="0" err="1" smtClean="0">
                <a:solidFill>
                  <a:srgbClr val="002060"/>
                </a:solidFill>
              </a:rPr>
              <a:t>г.о</a:t>
            </a:r>
            <a:r>
              <a:rPr lang="ru-RU" sz="1900" b="1" i="1" dirty="0" smtClean="0">
                <a:solidFill>
                  <a:srgbClr val="002060"/>
                </a:solidFill>
              </a:rPr>
              <a:t>. Серпухов </a:t>
            </a:r>
          </a:p>
          <a:p>
            <a:r>
              <a:rPr lang="ru-RU" sz="1900" b="1" i="1" dirty="0" smtClean="0">
                <a:solidFill>
                  <a:srgbClr val="002060"/>
                </a:solidFill>
              </a:rPr>
              <a:t>Московской области</a:t>
            </a:r>
          </a:p>
          <a:p>
            <a:endParaRPr lang="ru-RU" sz="1900" b="1" i="1" dirty="0" smtClean="0">
              <a:solidFill>
                <a:srgbClr val="7030A0"/>
              </a:solidFill>
            </a:endParaRPr>
          </a:p>
          <a:p>
            <a:endParaRPr lang="ru-RU" sz="2800" b="1" i="1" dirty="0" smtClean="0">
              <a:solidFill>
                <a:srgbClr val="7030A0"/>
              </a:solidFill>
            </a:endParaRPr>
          </a:p>
          <a:p>
            <a:endParaRPr lang="ru-RU" sz="2800" b="1" i="1" dirty="0">
              <a:solidFill>
                <a:srgbClr val="7030A0"/>
              </a:solidFill>
            </a:endParaRPr>
          </a:p>
          <a:p>
            <a:endParaRPr lang="ru-RU" sz="2800" b="1" i="1" dirty="0">
              <a:solidFill>
                <a:srgbClr val="FFC000"/>
              </a:solidFill>
            </a:endParaRPr>
          </a:p>
        </p:txBody>
      </p:sp>
      <p:pic>
        <p:nvPicPr>
          <p:cNvPr id="1027" name="Picture 3" descr="D:\Documents and Settings\Дом\Мои документы\германия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0">
            <a:off x="653325" y="2831994"/>
            <a:ext cx="2441506" cy="366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91" y="476672"/>
            <a:ext cx="140163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838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070" y="404664"/>
            <a:ext cx="1279020" cy="134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12776"/>
            <a:ext cx="8424936" cy="5112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ru-RU" dirty="0" smtClean="0"/>
          </a:p>
          <a:p>
            <a:endParaRPr lang="ru-RU" sz="8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91264" cy="1002440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Задачи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196752"/>
            <a:ext cx="6624736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Содействие </a:t>
            </a:r>
            <a:r>
              <a:rPr lang="ru-RU" b="1" dirty="0">
                <a:solidFill>
                  <a:srgbClr val="7030A0"/>
                </a:solidFill>
              </a:rPr>
              <a:t>формированию у членов семьи   социально - коммуникативных  </a:t>
            </a:r>
            <a:r>
              <a:rPr lang="ru-RU" b="1" dirty="0" smtClean="0">
                <a:solidFill>
                  <a:srgbClr val="7030A0"/>
                </a:solidFill>
              </a:rPr>
              <a:t>навыков</a:t>
            </a:r>
            <a:endParaRPr lang="ru-RU" b="1" dirty="0">
              <a:solidFill>
                <a:srgbClr val="7030A0"/>
              </a:solidFill>
            </a:endParaRPr>
          </a:p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276872"/>
            <a:ext cx="8549570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	</a:t>
            </a:r>
            <a:r>
              <a:rPr lang="ru-RU" b="1" dirty="0" smtClean="0">
                <a:solidFill>
                  <a:srgbClr val="7030A0"/>
                </a:solidFill>
              </a:rPr>
              <a:t>Преодоление  </a:t>
            </a:r>
            <a:r>
              <a:rPr lang="ru-RU" b="1" dirty="0">
                <a:solidFill>
                  <a:srgbClr val="7030A0"/>
                </a:solidFill>
              </a:rPr>
              <a:t>неблагополучия в детско-родительских отношениях,  физического и психологического насилия в семьях, конфликтов, уклонения родителей от обязанностей по воспитанию </a:t>
            </a:r>
            <a:r>
              <a:rPr lang="ru-RU" b="1" dirty="0" smtClean="0">
                <a:solidFill>
                  <a:srgbClr val="7030A0"/>
                </a:solidFill>
              </a:rPr>
              <a:t>детей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3447264"/>
            <a:ext cx="3672408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Установление  </a:t>
            </a:r>
            <a:r>
              <a:rPr lang="ru-RU" b="1" dirty="0">
                <a:solidFill>
                  <a:srgbClr val="7030A0"/>
                </a:solidFill>
              </a:rPr>
              <a:t>партнерских отношений  с семьями  </a:t>
            </a:r>
            <a:r>
              <a:rPr lang="ru-RU" b="1" dirty="0" smtClean="0">
                <a:solidFill>
                  <a:srgbClr val="7030A0"/>
                </a:solidFill>
              </a:rPr>
              <a:t>обучающихся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8064" y="3447264"/>
            <a:ext cx="3625210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7030A0"/>
                </a:solidFill>
                <a:ea typeface="Calibri"/>
                <a:cs typeface="Times New Roman"/>
              </a:rPr>
              <a:t>Создание   </a:t>
            </a:r>
            <a:r>
              <a:rPr lang="ru-RU" b="1" dirty="0">
                <a:solidFill>
                  <a:srgbClr val="7030A0"/>
                </a:solidFill>
                <a:ea typeface="Calibri"/>
                <a:cs typeface="Times New Roman"/>
              </a:rPr>
              <a:t>условий   для облегчения материального положения </a:t>
            </a:r>
            <a:r>
              <a:rPr lang="ru-RU" b="1" dirty="0" smtClean="0">
                <a:solidFill>
                  <a:srgbClr val="7030A0"/>
                </a:solidFill>
                <a:ea typeface="Calibri"/>
                <a:cs typeface="Times New Roman"/>
              </a:rPr>
              <a:t>семьи</a:t>
            </a:r>
            <a:endParaRPr lang="ru-RU" b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endParaRPr lang="ru-RU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8152" y="5661248"/>
            <a:ext cx="8392938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57257D"/>
              </a:solidFill>
            </a:endParaRPr>
          </a:p>
          <a:p>
            <a:pPr algn="ctr"/>
            <a:r>
              <a:rPr lang="ru-RU" b="1" dirty="0" smtClean="0">
                <a:solidFill>
                  <a:srgbClr val="57257D"/>
                </a:solidFill>
              </a:rPr>
              <a:t>Сотрудничество  </a:t>
            </a:r>
            <a:r>
              <a:rPr lang="ru-RU" b="1" dirty="0">
                <a:solidFill>
                  <a:srgbClr val="57257D"/>
                </a:solidFill>
              </a:rPr>
              <a:t>с  организациями  и службами  г. Серпухова  по работе  с  семьёй  с целью повышения  воспитательной функции семьи и обеспечение корректировки воспитания  в  семьях  отдельных  </a:t>
            </a:r>
            <a:r>
              <a:rPr lang="ru-RU" b="1" dirty="0" smtClean="0">
                <a:solidFill>
                  <a:srgbClr val="57257D"/>
                </a:solidFill>
              </a:rPr>
              <a:t>учащихся</a:t>
            </a:r>
            <a:endParaRPr lang="ru-RU" b="1" dirty="0">
              <a:solidFill>
                <a:srgbClr val="57257D"/>
              </a:solidFill>
            </a:endParaRPr>
          </a:p>
          <a:p>
            <a:pPr algn="ctr"/>
            <a:endParaRPr lang="ru-RU" b="1" dirty="0">
              <a:solidFill>
                <a:srgbClr val="57257D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1152" y="4496904"/>
            <a:ext cx="8392938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7257D"/>
                </a:solidFill>
              </a:rPr>
              <a:t>Вовлечение  </a:t>
            </a:r>
            <a:r>
              <a:rPr lang="ru-RU" b="1" dirty="0">
                <a:solidFill>
                  <a:srgbClr val="57257D"/>
                </a:solidFill>
              </a:rPr>
              <a:t>родителей  в  учебно-воспитательный  процесс образовательного </a:t>
            </a:r>
            <a:r>
              <a:rPr lang="ru-RU" b="1" dirty="0" smtClean="0">
                <a:solidFill>
                  <a:srgbClr val="57257D"/>
                </a:solidFill>
              </a:rPr>
              <a:t>учреждения</a:t>
            </a:r>
            <a:endParaRPr lang="ru-RU" b="1" dirty="0">
              <a:solidFill>
                <a:srgbClr val="5725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9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47248" cy="9304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Направления деятельности по проекту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1124744"/>
            <a:ext cx="5328592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Организационный  этап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308304"/>
            <a:ext cx="2232248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Диагностика, выявление семьи  социального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риска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339736"/>
            <a:ext cx="2304256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Составление карты семьи  социального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риска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2276872"/>
            <a:ext cx="2857620" cy="1287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Составление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индивидуальной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программы комплексной реабилитации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семьи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79512" y="3723848"/>
            <a:ext cx="1872208" cy="236944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Проведение тестов, опросов,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исследований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семейных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ситуаций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339752" y="3640820"/>
            <a:ext cx="1944216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Посещение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 дому,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изучение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ситуации в семье; установление контакта с членами семьи 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427984" y="3723848"/>
            <a:ext cx="2016224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Определение факторов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неблагополу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-чия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путём бесед, сбора информации о семье,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ребёнке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732240" y="3758112"/>
            <a:ext cx="2232248" cy="233518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Определение наиболее острых нужд семьи – психологических, материальных,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социальных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539552" y="1124744"/>
            <a:ext cx="1008112" cy="1216152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7236296" y="1124744"/>
            <a:ext cx="1152128" cy="1216152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30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47248" cy="9304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Направления деятельности по проекту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1124744"/>
            <a:ext cx="5328592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Деятельностный</a:t>
            </a:r>
            <a:r>
              <a:rPr lang="ru-RU" sz="2400" b="1" dirty="0" smtClean="0">
                <a:solidFill>
                  <a:srgbClr val="002060"/>
                </a:solidFill>
              </a:rPr>
              <a:t>  этап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339736"/>
            <a:ext cx="6264696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Проведение  адаптационно-реабилитационных мероприятий – оказание конкретной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образовательной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, правовой,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посреднической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социально-психологической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помощи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79512" y="3723848"/>
            <a:ext cx="1944216" cy="236944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Индивидуаль-ное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консультирование родителей и детей из семей социального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риска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339752" y="3723848"/>
            <a:ext cx="1944216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Родительский всеобуч и родительские собрания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427984" y="3723848"/>
            <a:ext cx="2016224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Интерактивные формы работы с семьями социального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риска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732240" y="3758112"/>
            <a:ext cx="2232248" cy="233518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Вовлечение родителей в учебно-воспитательный процесс образовательного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учреждения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539552" y="1124744"/>
            <a:ext cx="1008112" cy="1216152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7236296" y="1124744"/>
            <a:ext cx="1152128" cy="1216152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1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47248" cy="9304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Направления деятельности по проекту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1124744"/>
            <a:ext cx="5328592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Деятельностный</a:t>
            </a:r>
            <a:r>
              <a:rPr lang="ru-RU" sz="2400" b="1" dirty="0" smtClean="0">
                <a:solidFill>
                  <a:srgbClr val="002060"/>
                </a:solidFill>
              </a:rPr>
              <a:t>  этап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339736"/>
            <a:ext cx="6264696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Проведение  адаптационно-реабилитационных мероприятий – оказание конкретной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образовательной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, правовой,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посреднической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социально-психологической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помощи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79512" y="3723848"/>
            <a:ext cx="1944216" cy="236944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Организация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профилактиче-ских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рейдов  в семьи социального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риска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414260" y="3640820"/>
            <a:ext cx="1944216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Привлечение  необходимых специалистов для работы с семьёй,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ребёнком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427984" y="3723848"/>
            <a:ext cx="2016224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Предоставле-ние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адресной помощи ребенку из семьи социального риска 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732240" y="3723848"/>
            <a:ext cx="2232248" cy="2335184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Работа по оздоровлению и летнему трудоустройству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детей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539552" y="1124744"/>
            <a:ext cx="1008112" cy="1216152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7236296" y="1124744"/>
            <a:ext cx="1152128" cy="1216152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4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8328"/>
            <a:ext cx="8147248" cy="9304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Направления деятельности по проекту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1124744"/>
            <a:ext cx="5328592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Контрольный  этап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339736"/>
            <a:ext cx="6264696" cy="12241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Выявление  динамики  развития семьи, подтверждение и закрепление позитивных изменений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179512" y="3723848"/>
            <a:ext cx="2448272" cy="236944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Текущие и контрольные  посещения, консультирования. Анализ хода реабилитационных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мероприятий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111460" y="3640820"/>
            <a:ext cx="2468652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Проверка выполнения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рекомендаций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53280" y="3640820"/>
            <a:ext cx="2304256" cy="245247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Снятие  семьи  с социально-педагогического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учёта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539552" y="1124744"/>
            <a:ext cx="1008112" cy="1216152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7236296" y="1124744"/>
            <a:ext cx="1152128" cy="1216152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79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04664"/>
            <a:ext cx="7848364" cy="5478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23528" y="1988840"/>
            <a:ext cx="8208913" cy="4680519"/>
          </a:xfrm>
          <a:solidFill>
            <a:schemeClr val="accent3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78008" y="2082380"/>
            <a:ext cx="4939913" cy="34190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778007" y="260648"/>
            <a:ext cx="4939913" cy="1728192"/>
          </a:xfrm>
          <a:prstGeom prst="triangle">
            <a:avLst>
              <a:gd name="adj" fmla="val 50820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Слагаемые   тепла  и уюта 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Сердце 10"/>
          <p:cNvSpPr/>
          <p:nvPr/>
        </p:nvSpPr>
        <p:spPr>
          <a:xfrm>
            <a:off x="3569509" y="3176972"/>
            <a:ext cx="1512168" cy="136815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Любовь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78008" y="5661248"/>
            <a:ext cx="4939914" cy="9144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Традиции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652528"/>
            <a:ext cx="1368152" cy="1208520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Забота и поддержка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2163232"/>
            <a:ext cx="1872208" cy="803344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Ответственность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85967" y="2564904"/>
            <a:ext cx="1046571" cy="1224136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Умение прощать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4221088"/>
            <a:ext cx="1224136" cy="1046952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Общение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9508" y="4604352"/>
            <a:ext cx="1473025" cy="794720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Уважение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92080" y="4353640"/>
            <a:ext cx="1240459" cy="914400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Честность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1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716" y="5062373"/>
            <a:ext cx="1689100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8768" y="1828970"/>
            <a:ext cx="7668840" cy="4137323"/>
          </a:xfrm>
          <a:noFill/>
          <a:ln>
            <a:noFill/>
          </a:ln>
        </p:spPr>
        <p:txBody>
          <a:bodyPr>
            <a:norm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930432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Ожидаемые  результаты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60" y="1218104"/>
            <a:ext cx="2736304" cy="1152128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Количественные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268760"/>
            <a:ext cx="3384376" cy="936104"/>
          </a:xfrm>
          <a:prstGeom prst="rect">
            <a:avLst/>
          </a:prstGeom>
          <a:solidFill>
            <a:schemeClr val="bg2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Качественные 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11560" y="2682237"/>
            <a:ext cx="2160240" cy="1526979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572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Снижение </a:t>
            </a:r>
            <a:r>
              <a:rPr lang="ru-RU" b="1" dirty="0">
                <a:solidFill>
                  <a:srgbClr val="7030A0"/>
                </a:solidFill>
              </a:rPr>
              <a:t>количества семей социального риска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52336" y="4355155"/>
            <a:ext cx="3168352" cy="1810149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572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7257D"/>
                </a:solidFill>
              </a:rPr>
              <a:t>Улучшение </a:t>
            </a:r>
            <a:r>
              <a:rPr lang="ru-RU" b="1" dirty="0">
                <a:solidFill>
                  <a:srgbClr val="57257D"/>
                </a:solidFill>
              </a:rPr>
              <a:t>микроклимата в семьях, сведение к минимуму конфликтности семей "группы риска</a:t>
            </a:r>
            <a:r>
              <a:rPr lang="ru-RU" b="1" dirty="0" smtClean="0">
                <a:solidFill>
                  <a:srgbClr val="57257D"/>
                </a:solidFill>
              </a:rPr>
              <a:t>"</a:t>
            </a:r>
            <a:endParaRPr lang="ru-RU" b="1" dirty="0">
              <a:solidFill>
                <a:srgbClr val="57257D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851920" y="2370232"/>
            <a:ext cx="2952328" cy="2540501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572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У </a:t>
            </a:r>
            <a:r>
              <a:rPr lang="ru-RU" b="1" dirty="0">
                <a:solidFill>
                  <a:srgbClr val="7030A0"/>
                </a:solidFill>
              </a:rPr>
              <a:t>родителей повысится ответственность за воспитание детей, появится желание изменять жизненные ситуации, улучшать условия жизни ребенка и семьи</a:t>
            </a:r>
            <a:r>
              <a:rPr lang="ru-RU" dirty="0"/>
              <a:t>.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7040180" y="2499922"/>
            <a:ext cx="1890316" cy="259228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572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7257D"/>
                </a:solidFill>
              </a:rPr>
              <a:t>У </a:t>
            </a:r>
            <a:r>
              <a:rPr lang="ru-RU" b="1" dirty="0">
                <a:solidFill>
                  <a:srgbClr val="57257D"/>
                </a:solidFill>
              </a:rPr>
              <a:t>родителей повысится уровень знаний в области правовых вопросов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990608" y="5055658"/>
            <a:ext cx="3191888" cy="164738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57257D"/>
                </a:solidFill>
              </a:rPr>
              <a:t>Установление </a:t>
            </a:r>
            <a:r>
              <a:rPr lang="ru-RU" b="1" dirty="0">
                <a:solidFill>
                  <a:srgbClr val="57257D"/>
                </a:solidFill>
              </a:rPr>
              <a:t>доверительных детско-родительских отношений, устранение конфликтов между детьми и родителями</a:t>
            </a:r>
          </a:p>
        </p:txBody>
      </p:sp>
    </p:spTree>
    <p:extLst>
      <p:ext uri="{BB962C8B-B14F-4D97-AF65-F5344CB8AC3E}">
        <p14:creationId xmlns:p14="http://schemas.microsoft.com/office/powerpoint/2010/main" val="154753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Урок Хавторина Н.И\IMG_0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125373"/>
            <a:ext cx="3500462" cy="2625465"/>
          </a:xfrm>
          <a:prstGeom prst="rect">
            <a:avLst/>
          </a:prstGeom>
          <a:noFill/>
          <a:ln>
            <a:solidFill>
              <a:srgbClr val="57257D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06798" cy="1656184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32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Единые  классные  часы по теме </a:t>
            </a:r>
            <a:r>
              <a:rPr lang="ru-RU" altLang="ru-RU" sz="32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/>
            </a:r>
            <a:br>
              <a:rPr lang="ru-RU" altLang="ru-RU" sz="32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</a:br>
            <a:r>
              <a:rPr lang="ru-RU" altLang="ru-RU" sz="3200" b="1" dirty="0" smtClean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>«Семья  и  семейные  ценности» </a:t>
            </a:r>
            <a:r>
              <a:rPr lang="ru-RU" altLang="ru-RU" sz="32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/>
            </a:r>
            <a:br>
              <a:rPr lang="ru-RU" altLang="ru-RU" sz="32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5" name="Picture 2" descr="G:\400 лет династии Романовых\DSCN288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59800"/>
            <a:ext cx="3822700" cy="3301173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400 лет династии Романовых\DSCN16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394013"/>
            <a:ext cx="3789168" cy="3092827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813" y="5661248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36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86808" cy="1928826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Тренинги для родителей, направленные на преодоление асоциальных  явлений в семье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027" name="Picture 3" descr="C:\Users\user\Desktop\Единые профдни\IMG_163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36912"/>
            <a:ext cx="4177746" cy="3024336"/>
          </a:xfrm>
          <a:prstGeom prst="rect">
            <a:avLst/>
          </a:prstGeom>
          <a:noFill/>
          <a:ln>
            <a:solidFill>
              <a:srgbClr val="57257D"/>
            </a:solidFill>
          </a:ln>
        </p:spPr>
      </p:pic>
      <p:pic>
        <p:nvPicPr>
          <p:cNvPr id="1028" name="Picture 4" descr="C:\Users\user\Desktop\Единые профдни\IMG_124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2564904"/>
            <a:ext cx="3888432" cy="3096344"/>
          </a:xfrm>
          <a:prstGeom prst="rect">
            <a:avLst/>
          </a:prstGeom>
          <a:noFill/>
          <a:ln>
            <a:solidFill>
              <a:srgbClr val="57257D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14348"/>
            <a:ext cx="980381" cy="71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01122" cy="1714512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Тренинги для детей из семей социального риска, направленные на преодоление </a:t>
            </a:r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</a:rPr>
              <a:t>дезадаптации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 </a:t>
            </a:r>
            <a:br>
              <a:rPr lang="ru-RU" sz="3200" dirty="0" smtClean="0"/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28617" y="2357910"/>
            <a:ext cx="3875081" cy="3316163"/>
          </a:xfrm>
        </p:spPr>
        <p:txBody>
          <a:bodyPr/>
          <a:lstStyle/>
          <a:p>
            <a:pPr marL="0" lvl="0" indent="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</a:pPr>
            <a:endParaRPr lang="ru-RU" dirty="0"/>
          </a:p>
        </p:txBody>
      </p:sp>
      <p:pic>
        <p:nvPicPr>
          <p:cNvPr id="5" name="Picture 2" descr="G:\Проф. день\DSCN269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59109"/>
            <a:ext cx="3822700" cy="2870091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:\Проф. день\DSCN26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169" y="2386216"/>
            <a:ext cx="3744114" cy="2808312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1220" y="5373216"/>
            <a:ext cx="19945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cs typeface="Lucida Sans Unicode" charset="0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Lucida Sans Unicode" charset="0"/>
              </a:rPr>
              <a:t>Тренинг</a:t>
            </a:r>
          </a:p>
          <a:p>
            <a:pPr marL="0" marR="0" lvl="0" indent="0" algn="ctr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Lucida Sans Unicode" charset="0"/>
              </a:rPr>
              <a:t>«Разрешение  конфликтов»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09953" y="5877272"/>
            <a:ext cx="334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b="1" dirty="0">
                <a:solidFill>
                  <a:srgbClr val="FF0000"/>
                </a:solidFill>
                <a:latin typeface="Arial" charset="0"/>
                <a:cs typeface="Lucida Sans Unicode" charset="0"/>
              </a:rPr>
              <a:t>Профилактика</a:t>
            </a:r>
          </a:p>
          <a:p>
            <a:pPr lvl="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b="1" dirty="0">
                <a:solidFill>
                  <a:srgbClr val="FF0000"/>
                </a:solidFill>
                <a:latin typeface="Arial" charset="0"/>
                <a:cs typeface="Lucida Sans Unicode" charset="0"/>
              </a:rPr>
              <a:t>«вредных привычек»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685574"/>
            <a:ext cx="14874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640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844824"/>
            <a:ext cx="3528392" cy="323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7" y="3356992"/>
            <a:ext cx="4104456" cy="28083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 </a:t>
            </a:r>
            <a:r>
              <a:rPr lang="ru-RU" sz="2000" b="1" dirty="0">
                <a:solidFill>
                  <a:srgbClr val="002060"/>
                </a:solidFill>
              </a:rPr>
              <a:t>В жизни каждого человека семья занимает особое место.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Слово «ДОМ» можно расшифровать  как  ДЕТИ, ОТЕЦ, МАТЬ</a:t>
            </a:r>
            <a:r>
              <a:rPr lang="ru-RU" dirty="0"/>
              <a:t>. </a:t>
            </a:r>
          </a:p>
        </p:txBody>
      </p:sp>
      <p:sp>
        <p:nvSpPr>
          <p:cNvPr id="7" name="AutoShape 4" descr="https://st2.depositphotos.com/1378583/6032/v/950/depositphotos_60322323-stock-illustration-education-family-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766" y="332656"/>
            <a:ext cx="3138418" cy="2678689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18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8667"/>
            <a:ext cx="8568951" cy="1938205"/>
          </a:xfrm>
        </p:spPr>
        <p:txBody>
          <a:bodyPr>
            <a:normAutofit fontScale="90000"/>
          </a:bodyPr>
          <a:lstStyle/>
          <a:p>
            <a:pPr marL="21590" algn="ctr">
              <a:spcAft>
                <a:spcPts val="0"/>
              </a:spcAft>
            </a:pPr>
            <a:r>
              <a:rPr lang="ru-RU" altLang="ru-RU" sz="3200" b="1" u="sng" dirty="0" smtClean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  <a:t/>
            </a:r>
            <a:br>
              <a:rPr lang="ru-RU" altLang="ru-RU" sz="3200" b="1" u="sng" dirty="0" smtClean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</a:br>
            <a:r>
              <a:rPr lang="ru-RU" altLang="ru-RU" sz="3200" b="1" u="sng" dirty="0" smtClean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  <a:t>Правовое </a:t>
            </a:r>
            <a:r>
              <a:rPr lang="ru-RU" altLang="ru-RU" sz="3200" b="1" u="sng" dirty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  <a:t>образование и воспитание </a:t>
            </a:r>
            <a:r>
              <a:rPr lang="ru-RU" altLang="ru-RU" sz="3200" b="1" u="sng" dirty="0" smtClean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  <a:t/>
            </a:r>
            <a:br>
              <a:rPr lang="ru-RU" altLang="ru-RU" sz="3200" b="1" u="sng" dirty="0" smtClean="0">
                <a:solidFill>
                  <a:srgbClr val="FADA7A">
                    <a:lumMod val="75000"/>
                  </a:srgbClr>
                </a:solidFill>
                <a:latin typeface="Arial"/>
                <a:cs typeface="Lucida Sans Unicode"/>
              </a:rPr>
            </a:br>
            <a:r>
              <a:rPr lang="ru-RU" sz="2700" b="1" dirty="0">
                <a:solidFill>
                  <a:srgbClr val="002060"/>
                </a:solidFill>
                <a:latin typeface="Times New Roman"/>
                <a:ea typeface="Times New Roman"/>
              </a:rPr>
              <a:t>Правовая  просветительская работа </a:t>
            </a:r>
            <a:r>
              <a:rPr lang="ru-RU" sz="27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ru-RU" sz="2700" b="1" dirty="0" smtClean="0">
                <a:solidFill>
                  <a:srgbClr val="002060"/>
                </a:solidFill>
                <a:latin typeface="Times New Roman"/>
                <a:ea typeface="Times New Roman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по </a:t>
            </a:r>
            <a:r>
              <a:rPr lang="ru-RU" sz="2700" b="1" dirty="0">
                <a:solidFill>
                  <a:srgbClr val="002060"/>
                </a:solidFill>
                <a:latin typeface="Times New Roman"/>
                <a:ea typeface="Times New Roman"/>
              </a:rPr>
              <a:t>теме «Единство прав и обязанностей несовершеннолетних</a:t>
            </a:r>
            <a:r>
              <a:rPr lang="ru-RU" sz="27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»</a:t>
            </a:r>
            <a:r>
              <a:rPr lang="ru-RU" sz="2700" b="1" dirty="0">
                <a:solidFill>
                  <a:srgbClr val="002060"/>
                </a:solidFill>
                <a:latin typeface="Times New Roman"/>
                <a:ea typeface="Times New Roman"/>
              </a:rPr>
              <a:t/>
            </a:r>
            <a:br>
              <a:rPr lang="ru-RU" sz="2700" b="1" dirty="0">
                <a:solidFill>
                  <a:srgbClr val="002060"/>
                </a:solidFill>
                <a:latin typeface="Times New Roman"/>
                <a:ea typeface="Times New Roman"/>
              </a:rPr>
            </a:br>
            <a:endParaRPr lang="ru-RU" sz="2700" b="1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5085183"/>
            <a:ext cx="3816424" cy="1299499"/>
          </a:xfr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Занятие с учащимися   проводит старший помощник  прокурора</a:t>
            </a:r>
          </a:p>
          <a:p>
            <a:r>
              <a:rPr lang="ru-RU" sz="2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г. Серпухова Волкова Ю.В.</a:t>
            </a:r>
            <a:endParaRPr lang="ru-RU" sz="2000" b="1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D:\Documents and Settings\Дом\Рабочий стол\встреча с прокурором и конференция\IMG_033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3822700" cy="2867025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4087387" cy="3061643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746012"/>
            <a:ext cx="1271463" cy="92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7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Documents and Settings\Дом\Мои документы\День пожилого чел\IMG_0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18683"/>
            <a:ext cx="3072481" cy="2304256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8335275" cy="1656184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Работа социального педагога по сплочению коллектива учащихся, учителей и родителей </a:t>
            </a:r>
            <a:br>
              <a:rPr lang="ru-RU" alt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</a:br>
            <a:r>
              <a:rPr lang="ru-RU" altLang="ru-RU" sz="2400" b="1" dirty="0" smtClean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>Коллективно-творческое </a:t>
            </a:r>
            <a:r>
              <a:rPr lang="ru-RU" altLang="ru-RU" sz="24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>дело, посвящённое  Дню рождения  города  Серпухова</a:t>
            </a:r>
            <a:br>
              <a:rPr lang="ru-RU" altLang="ru-RU" sz="24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</a:b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5124" name="Picture 4" descr="D:\Documents and Settings\Дом\Рабочий стол\встреча с прокурором и конференция\IMG_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9320" y="-5644008"/>
            <a:ext cx="3841200" cy="288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Documents and Settings\Дом\Рабочий стол\встреча с прокурором и конференция\IMG_00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43863"/>
            <a:ext cx="3163295" cy="2372340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349" y="5778500"/>
            <a:ext cx="1361124" cy="987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7377"/>
            <a:ext cx="3257572" cy="2166867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08" y="4265983"/>
            <a:ext cx="3081764" cy="23723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5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:\день защиты\P10406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6654"/>
            <a:ext cx="3762551" cy="2821914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кружки\DSCN281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44" y="3789040"/>
            <a:ext cx="2958604" cy="2218953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48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День здоровья</a:t>
            </a:r>
            <a:r>
              <a:rPr lang="ru-RU" altLang="ru-RU" sz="4800" b="1" u="sng" dirty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/>
            </a:r>
            <a:br>
              <a:rPr lang="ru-RU" altLang="ru-RU" sz="4800" b="1" u="sng" dirty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</a:br>
            <a:endParaRPr lang="ru-RU" sz="4800" u="sng" dirty="0">
              <a:solidFill>
                <a:srgbClr val="FFC000"/>
              </a:solidFill>
            </a:endParaRPr>
          </a:p>
        </p:txBody>
      </p:sp>
      <p:pic>
        <p:nvPicPr>
          <p:cNvPr id="7170" name="Picture 2" descr="G:\КТД 12 апреля\DSCN3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96952"/>
            <a:ext cx="3232744" cy="2622861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98665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6654"/>
            <a:ext cx="2304256" cy="3146323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 descr="G:\день защиты\P10407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138" y="3717032"/>
            <a:ext cx="3627739" cy="2720804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9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36904" cy="125272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Организация  выставок  творческих работ  учащихся и родителей</a:t>
            </a:r>
            <a:endParaRPr lang="ru-RU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G:\кружки\DSCN2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468393" cy="2601504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кружки\DSCN22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2"/>
            <a:ext cx="3470110" cy="2602792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:\кружки\DSCN2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90384"/>
            <a:ext cx="3168097" cy="2376264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307" y="5085184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27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48973" cy="1584176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Проведение </a:t>
            </a:r>
            <a: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социально-правовых акций совместно  </a:t>
            </a:r>
            <a:b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</a:br>
            <a: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с  </a:t>
            </a:r>
            <a:r>
              <a:rPr lang="ru-RU" altLang="ru-RU" sz="2400" b="1" dirty="0" smtClean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ОУУП и ПДН  </a:t>
            </a:r>
            <a: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  <a:t>МУ МВД России  «Серпуховское» </a:t>
            </a:r>
            <a:br>
              <a:rPr lang="ru-RU" altLang="ru-RU" sz="2400" b="1" dirty="0">
                <a:solidFill>
                  <a:schemeClr val="accent4">
                    <a:lumMod val="75000"/>
                  </a:schemeClr>
                </a:solidFill>
                <a:latin typeface="Arial"/>
                <a:ea typeface="+mn-ea"/>
                <a:cs typeface="Lucida Sans Unicode"/>
              </a:rPr>
            </a:b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G:\Памяти жертв фотки\фото 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836060" cy="3240360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Памяти жертв фотки\фото 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619" y="1746512"/>
            <a:ext cx="4224470" cy="3312368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513" y="5778500"/>
            <a:ext cx="14874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65104"/>
            <a:ext cx="2808312" cy="2351601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49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458" y="692696"/>
            <a:ext cx="8027211" cy="1440160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32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Родительский  всеобуч и  </a:t>
            </a:r>
            <a:r>
              <a:rPr lang="ru-RU" altLang="ru-RU" sz="3200" b="1" u="sng" dirty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родительские </a:t>
            </a:r>
            <a:r>
              <a:rPr lang="ru-RU" altLang="ru-RU" sz="32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собрания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72563" y="2576178"/>
            <a:ext cx="3822192" cy="3447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G:\общешк. собр. 02.2011\P10606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3808092" cy="2856069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mepar.ru/i/mages/galleries/15885/3368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064" y="2924944"/>
            <a:ext cx="3620691" cy="3096344"/>
          </a:xfrm>
          <a:prstGeom prst="rect">
            <a:avLst/>
          </a:prstGeom>
          <a:noFill/>
          <a:ln>
            <a:solidFill>
              <a:srgbClr val="57257D"/>
            </a:solidFill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636997"/>
            <a:ext cx="14874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5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48872" cy="1870888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32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  <a:t>Работа  социального педагога с семьями учащихся</a:t>
            </a:r>
            <a:br>
              <a:rPr lang="ru-RU" altLang="ru-RU" sz="3200" b="1" u="sng" dirty="0" smtClean="0">
                <a:solidFill>
                  <a:srgbClr val="FFC000"/>
                </a:solidFill>
                <a:latin typeface="Arial"/>
                <a:ea typeface="+mn-ea"/>
                <a:cs typeface="Lucida Sans Unicode"/>
              </a:rPr>
            </a:br>
            <a:r>
              <a:rPr lang="ru-RU" altLang="ru-RU" sz="2800" b="1" dirty="0" smtClean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>Городской   </a:t>
            </a:r>
            <a:r>
              <a:rPr lang="ru-RU" altLang="ru-RU" sz="28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  <a:t>конкурс «Папа, мама, я + ПДД = Дружная семья!»</a:t>
            </a:r>
            <a:br>
              <a:rPr lang="ru-RU" altLang="ru-RU" sz="2800" b="1" dirty="0">
                <a:solidFill>
                  <a:srgbClr val="7030A0"/>
                </a:solidFill>
                <a:latin typeface="Arial"/>
                <a:ea typeface="+mn-ea"/>
                <a:cs typeface="Lucida Sans Unicode"/>
              </a:rPr>
            </a:b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495754"/>
            <a:ext cx="3822192" cy="3447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G:\мама папа я + ППД\все фотографии 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48" y="2281425"/>
            <a:ext cx="3656847" cy="2742820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ocuments and Settings\Дом\Мои документы\Мои рисунки\Мама, папа, я+ПДД\IMG_0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87251"/>
            <a:ext cx="3962370" cy="2971642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78914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МАМИНЫ ФАЙЛЫ\Documents\мама папа я + ППД\все фотографии 2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808" y="4221087"/>
            <a:ext cx="3300612" cy="2475611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5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5"/>
            <a:ext cx="8352928" cy="2175223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chemeClr val="accent4">
                    <a:lumMod val="75000"/>
                  </a:schemeClr>
                </a:solidFill>
              </a:rPr>
              <a:t>Взаимодействие социального педагога с  родителями и жителями микрорайона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Общешкольный праздник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«Широкая Масленица»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E:\Масленица\DSCN3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88" y="3050160"/>
            <a:ext cx="3600400" cy="3619500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E:\Масленица\DSCN3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20496"/>
            <a:ext cx="3569036" cy="3892549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535" y="5796018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465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57656"/>
            <a:ext cx="6624736" cy="1128646"/>
          </a:xfrm>
        </p:spPr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chemeClr val="accent4">
                    <a:lumMod val="75000"/>
                  </a:schemeClr>
                </a:solidFill>
              </a:rPr>
              <a:t>Организация встреч с ветеранами войны и труда</a:t>
            </a:r>
            <a:endParaRPr lang="ru-RU" sz="36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56" y="1586302"/>
            <a:ext cx="3363466" cy="2522600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D:\Documents and Settings\Дом\Мои документы\День пожилого чел\IMG_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3306183" cy="2479525"/>
          </a:xfrm>
          <a:prstGeom prst="rect">
            <a:avLst/>
          </a:prstGeom>
          <a:noFill/>
          <a:ln>
            <a:solidFill>
              <a:srgbClr val="5725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ветераны\DSCN19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1586302"/>
            <a:ext cx="2372361" cy="2843839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E:\23 февраля\DSCN29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69224"/>
            <a:ext cx="2813522" cy="2458037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546" y="5447042"/>
            <a:ext cx="1487553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E:\ветераны\DSCN257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75531"/>
            <a:ext cx="2458693" cy="3212935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88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>
                <a:solidFill>
                  <a:srgbClr val="FADA7A">
                    <a:lumMod val="75000"/>
                  </a:srgbClr>
                </a:solidFill>
              </a:rPr>
              <a:t>Взаимодействие </a:t>
            </a:r>
            <a:r>
              <a:rPr lang="ru-RU" sz="3200" b="1" u="sng" dirty="0" smtClean="0">
                <a:solidFill>
                  <a:srgbClr val="FADA7A">
                    <a:lumMod val="75000"/>
                  </a:srgbClr>
                </a:solidFill>
              </a:rPr>
              <a:t>социального  педагога </a:t>
            </a:r>
            <a:r>
              <a:rPr lang="ru-RU" sz="3200" b="1" u="sng" dirty="0">
                <a:solidFill>
                  <a:srgbClr val="FADA7A">
                    <a:lumMod val="75000"/>
                  </a:srgbClr>
                </a:solidFill>
              </a:rPr>
              <a:t/>
            </a:r>
            <a:br>
              <a:rPr lang="ru-RU" sz="3200" b="1" u="sng" dirty="0">
                <a:solidFill>
                  <a:srgbClr val="FADA7A">
                    <a:lumMod val="75000"/>
                  </a:srgbClr>
                </a:solidFill>
              </a:rPr>
            </a:br>
            <a:r>
              <a:rPr lang="ru-RU" sz="3200" b="1" u="sng" dirty="0" smtClean="0">
                <a:solidFill>
                  <a:srgbClr val="FADA7A">
                    <a:lumMod val="75000"/>
                  </a:srgbClr>
                </a:solidFill>
              </a:rPr>
              <a:t> </a:t>
            </a:r>
            <a:r>
              <a:rPr lang="ru-RU" sz="3200" b="1" u="sng" dirty="0">
                <a:solidFill>
                  <a:srgbClr val="FADA7A">
                    <a:lumMod val="75000"/>
                  </a:srgbClr>
                </a:solidFill>
              </a:rPr>
              <a:t>с родителями и жителями микрорайона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3881126"/>
            <a:ext cx="2450022" cy="22453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03849" y="1844824"/>
            <a:ext cx="2919312" cy="1656184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C00000"/>
                </a:solidFill>
              </a:rPr>
              <a:t>День Победы</a:t>
            </a:r>
            <a:endParaRPr lang="ru-RU" sz="4800" b="1" u="sng" dirty="0">
              <a:solidFill>
                <a:srgbClr val="C00000"/>
              </a:solidFill>
            </a:endParaRPr>
          </a:p>
        </p:txBody>
      </p:sp>
      <p:pic>
        <p:nvPicPr>
          <p:cNvPr id="5" name="Picture 4" descr="E:\День победы 2013\DSCN3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06482"/>
            <a:ext cx="2731141" cy="2787773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День победы 2013\DSCN36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84344"/>
            <a:ext cx="2487265" cy="2667000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:\День победы 2013\DSCN36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329" y="1669304"/>
            <a:ext cx="2553623" cy="23040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День победы 2013\DSCN361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00" y="3973398"/>
            <a:ext cx="2598777" cy="2647866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День победы 2013\DSCN363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12" y="3918227"/>
            <a:ext cx="2304256" cy="2758208"/>
          </a:xfrm>
          <a:prstGeom prst="rect">
            <a:avLst/>
          </a:prstGeom>
          <a:noFill/>
          <a:ln w="9525">
            <a:solidFill>
              <a:srgbClr val="5725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1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220" y="4704143"/>
            <a:ext cx="1775260" cy="186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5" y="1916832"/>
            <a:ext cx="7452816" cy="4209331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По эффективности своего  воздействия  на личность  ни один из институтов воспитания  не может сравниться  с  СЕМЬЁЙ.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То</a:t>
            </a:r>
            <a:r>
              <a:rPr lang="ru-RU" b="1" dirty="0">
                <a:solidFill>
                  <a:srgbClr val="002060"/>
                </a:solidFill>
              </a:rPr>
              <a:t>, что ребёнок в детские годы приобретает в семье, он сохраняет в  течение  всей  последующей жизни.  Как  сказал  один  из величайших педагогов Ян </a:t>
            </a:r>
            <a:r>
              <a:rPr lang="ru-RU" b="1" dirty="0" err="1">
                <a:solidFill>
                  <a:srgbClr val="002060"/>
                </a:solidFill>
              </a:rPr>
              <a:t>Амос</a:t>
            </a:r>
            <a:r>
              <a:rPr lang="ru-RU" b="1" dirty="0">
                <a:solidFill>
                  <a:srgbClr val="002060"/>
                </a:solidFill>
              </a:rPr>
              <a:t> Коменский: «Человечество развивает и улучшает себя через воспитание детей. Это самое  великое  из всех дел человеческих».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Актуальность  проекта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848872" cy="1296144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92896"/>
            <a:ext cx="3672408" cy="394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240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ADA7A">
                    <a:lumMod val="75000"/>
                  </a:srgbClr>
                </a:solidFill>
              </a:rPr>
              <a:t>Актуальность  проекта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9120"/>
            <a:ext cx="1910511" cy="201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844824"/>
            <a:ext cx="61926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 algn="just">
              <a:lnSpc>
                <a:spcPct val="150000"/>
              </a:lnSpc>
              <a:spcAft>
                <a:spcPts val="0"/>
              </a:spcAft>
              <a:tabLst>
                <a:tab pos="900430" algn="l"/>
              </a:tabLst>
            </a:pPr>
            <a:r>
              <a:rPr lang="ru-RU" sz="2400" b="1" dirty="0">
                <a:solidFill>
                  <a:srgbClr val="002060"/>
                </a:solidFill>
                <a:ea typeface="Times New Roman"/>
                <a:cs typeface="Times New Roman"/>
              </a:rPr>
              <a:t>Семья является источником и опосредующим звеном передачи ребенку социально-исторического опыта, и, прежде всего, опыта эмоциональных и деловых взаимоотношений между людьми. Благополучие семьи — вот мерило развития и прогресса нашей страны.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344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90" y="4725144"/>
            <a:ext cx="1907951" cy="201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35334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2060"/>
                </a:solidFill>
              </a:rPr>
              <a:t>В  настоящее  время,  в связи  с ускорением  общественного прогресса, нормы жизни  претерпевают  заметные  изменения, нередко в нежелательном  направлении.  Многое  связано  с расшатыванием института  семьи.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Происходит  </a:t>
            </a:r>
            <a:r>
              <a:rPr lang="ru-RU" b="1" dirty="0">
                <a:solidFill>
                  <a:srgbClr val="002060"/>
                </a:solidFill>
              </a:rPr>
              <a:t>девальвация  таких семейных  ценностей  </a:t>
            </a:r>
            <a:r>
              <a:rPr lang="ru-RU" b="1" dirty="0" smtClean="0">
                <a:solidFill>
                  <a:srgbClr val="002060"/>
                </a:solidFill>
              </a:rPr>
              <a:t> как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7030A0"/>
                </a:solidFill>
              </a:rPr>
              <a:t>взаимные  </a:t>
            </a:r>
            <a:r>
              <a:rPr lang="ru-RU" b="1" dirty="0">
                <a:solidFill>
                  <a:srgbClr val="7030A0"/>
                </a:solidFill>
              </a:rPr>
              <a:t>обязательства  друг перед другом,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7030A0"/>
                </a:solidFill>
              </a:rPr>
              <a:t>этика </a:t>
            </a:r>
            <a:r>
              <a:rPr lang="ru-RU" b="1" dirty="0">
                <a:solidFill>
                  <a:srgbClr val="7030A0"/>
                </a:solidFill>
              </a:rPr>
              <a:t>поведения  в домашнем  коллективе,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7030A0"/>
                </a:solidFill>
              </a:rPr>
              <a:t>нравственные </a:t>
            </a:r>
            <a:r>
              <a:rPr lang="ru-RU" b="1" dirty="0">
                <a:solidFill>
                  <a:srgbClr val="7030A0"/>
                </a:solidFill>
              </a:rPr>
              <a:t>нормы  поведения,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7030A0"/>
                </a:solidFill>
              </a:rPr>
              <a:t>ответственность  </a:t>
            </a:r>
            <a:r>
              <a:rPr lang="ru-RU" b="1" dirty="0">
                <a:solidFill>
                  <a:srgbClr val="7030A0"/>
                </a:solidFill>
              </a:rPr>
              <a:t>родителей перед  детьми  и детей 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перед </a:t>
            </a:r>
            <a:r>
              <a:rPr lang="ru-RU" b="1" dirty="0">
                <a:solidFill>
                  <a:srgbClr val="7030A0"/>
                </a:solidFill>
              </a:rPr>
              <a:t>старшими поколениями.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Актуальность  проекта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5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772816"/>
            <a:ext cx="8352928" cy="4353347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7030A0"/>
                </a:solidFill>
              </a:rPr>
              <a:t>Утрачено значительное число семейно-нравственных традиций, разрушен психологический микро-социум семьи.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7030A0"/>
                </a:solidFill>
              </a:rPr>
              <a:t>Семья  </a:t>
            </a:r>
            <a:r>
              <a:rPr lang="ru-RU" b="1" dirty="0">
                <a:solidFill>
                  <a:srgbClr val="7030A0"/>
                </a:solidFill>
              </a:rPr>
              <a:t>зачастую не выполняет своих  воспитательных функций, так как изменившиеся экономические условия заставляют родителей большую часть своего времени искать источники к существованию в ущерб воспитания детей. 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7030A0"/>
                </a:solidFill>
              </a:rPr>
              <a:t>Растет </a:t>
            </a:r>
            <a:r>
              <a:rPr lang="ru-RU" b="1" dirty="0">
                <a:solidFill>
                  <a:srgbClr val="7030A0"/>
                </a:solidFill>
              </a:rPr>
              <a:t>число семей  неполноценных, 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неблагополучных</a:t>
            </a:r>
            <a:r>
              <a:rPr lang="ru-RU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252728"/>
          </a:xfrm>
        </p:spPr>
        <p:txBody>
          <a:bodyPr/>
          <a:lstStyle/>
          <a:p>
            <a:r>
              <a:rPr lang="ru-RU" b="1" dirty="0">
                <a:solidFill>
                  <a:srgbClr val="FADA7A">
                    <a:lumMod val="75000"/>
                  </a:srgbClr>
                </a:solidFill>
              </a:rPr>
              <a:t>Актуальность  проекта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52850"/>
            <a:ext cx="1692151" cy="178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17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941168"/>
            <a:ext cx="1692151" cy="178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8800"/>
            <a:ext cx="7884865" cy="44973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Нет  такого образовательного учреждения, в котором не обучались бы и не воспитывались дети из семей социального риска.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Социальный </a:t>
            </a:r>
            <a:r>
              <a:rPr lang="ru-RU" b="1" dirty="0">
                <a:solidFill>
                  <a:srgbClr val="002060"/>
                </a:solidFill>
              </a:rPr>
              <a:t>статус семьи, правовая незащищённость несовершеннолетних  играют немаловажную роль в развитии обучающихся.  Из-за отсутствия должного воспитания и содержания со стороны родителей  дети вынуждены адаптироваться к подобным условиям, и результаты вживания в окружающую среду налицо:  </a:t>
            </a:r>
            <a:r>
              <a:rPr lang="ru-RU" b="1" u="sng" dirty="0" err="1">
                <a:solidFill>
                  <a:srgbClr val="002060"/>
                </a:solidFill>
              </a:rPr>
              <a:t>девиантное</a:t>
            </a:r>
            <a:r>
              <a:rPr lang="ru-RU" b="1" u="sng" dirty="0">
                <a:solidFill>
                  <a:srgbClr val="002060"/>
                </a:solidFill>
              </a:rPr>
              <a:t>  поведение, нежелание учиться, склонность к «вредным» привычкам.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ADA7A">
                    <a:lumMod val="75000"/>
                  </a:srgbClr>
                </a:solidFill>
              </a:rPr>
              <a:t>Актуальность 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3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62" y="2996952"/>
            <a:ext cx="1689100" cy="249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844824"/>
            <a:ext cx="7920879" cy="428133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338328"/>
            <a:ext cx="840108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Цель  проекта 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«Слагаемые  тепла  и уюта  в семье»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028876"/>
            <a:ext cx="3384376" cy="45684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  Обеспечение  эффективной помощи  семье  в вопросах успешной  социальной адаптации  детей  и подростков, обеспечения  психологического  комфорта, эмоционального  благополучия  ребёнка в семье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000240"/>
            <a:ext cx="3429024" cy="4429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5725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002060"/>
                </a:solidFill>
              </a:rPr>
              <a:t>Создание условий для успешной социализации ребенка  из  семьи социального риска;  социальная защита прав детей; профилактика  детской  безнадзорности, подростковой  преступности и  социального сиротства;  укрепление института семьи, возрождение семейных ценностей и традиций, укрепление связей между поколениями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255376" y="784088"/>
            <a:ext cx="731520" cy="1216152"/>
          </a:xfrm>
          <a:prstGeom prst="curv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8062080" y="763504"/>
            <a:ext cx="731520" cy="1216152"/>
          </a:xfrm>
          <a:prstGeom prst="curved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1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87696"/>
            <a:ext cx="1151799" cy="121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4"/>
            <a:ext cx="8568952" cy="4752528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Задачи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248" y="1700808"/>
            <a:ext cx="7776864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Оказание  </a:t>
            </a:r>
            <a:r>
              <a:rPr lang="ru-RU" b="1" dirty="0">
                <a:solidFill>
                  <a:srgbClr val="7030A0"/>
                </a:solidFill>
              </a:rPr>
              <a:t>своевременной  </a:t>
            </a:r>
            <a:r>
              <a:rPr lang="ru-RU" b="1" dirty="0" err="1">
                <a:solidFill>
                  <a:srgbClr val="7030A0"/>
                </a:solidFill>
              </a:rPr>
              <a:t>психолого</a:t>
            </a:r>
            <a:r>
              <a:rPr lang="ru-RU" b="1" dirty="0">
                <a:solidFill>
                  <a:srgbClr val="7030A0"/>
                </a:solidFill>
              </a:rPr>
              <a:t> – педагогической и  </a:t>
            </a:r>
            <a:r>
              <a:rPr lang="ru-RU" b="1" dirty="0" err="1">
                <a:solidFill>
                  <a:srgbClr val="7030A0"/>
                </a:solidFill>
              </a:rPr>
              <a:t>медико</a:t>
            </a:r>
            <a:r>
              <a:rPr lang="ru-RU" b="1" dirty="0">
                <a:solidFill>
                  <a:srgbClr val="7030A0"/>
                </a:solidFill>
              </a:rPr>
              <a:t> – социальной  помощи  особо нуждающимся детям и их </a:t>
            </a:r>
            <a:r>
              <a:rPr lang="ru-RU" b="1" dirty="0" smtClean="0">
                <a:solidFill>
                  <a:srgbClr val="7030A0"/>
                </a:solidFill>
              </a:rPr>
              <a:t>семьям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2996952"/>
            <a:ext cx="7776864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Коррекция  </a:t>
            </a:r>
            <a:r>
              <a:rPr lang="ru-RU" b="1" dirty="0">
                <a:solidFill>
                  <a:srgbClr val="7030A0"/>
                </a:solidFill>
              </a:rPr>
              <a:t>сложившихся внутрисемейных  взаимоотношений </a:t>
            </a:r>
            <a:r>
              <a:rPr lang="ru-RU" b="1" dirty="0" smtClean="0">
                <a:solidFill>
                  <a:srgbClr val="7030A0"/>
                </a:solidFill>
              </a:rPr>
              <a:t> и </a:t>
            </a:r>
            <a:r>
              <a:rPr lang="ru-RU" b="1" dirty="0">
                <a:solidFill>
                  <a:srgbClr val="7030A0"/>
                </a:solidFill>
              </a:rPr>
              <a:t>поведения у членов семьи, находящейся в трудной жизненной </a:t>
            </a:r>
            <a:r>
              <a:rPr lang="ru-RU" b="1" dirty="0" smtClean="0">
                <a:solidFill>
                  <a:srgbClr val="7030A0"/>
                </a:solidFill>
              </a:rPr>
              <a:t>ситуации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5" y="4102224"/>
            <a:ext cx="7776535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Осуществление  </a:t>
            </a:r>
            <a:r>
              <a:rPr lang="ru-RU" b="1" dirty="0">
                <a:solidFill>
                  <a:srgbClr val="7030A0"/>
                </a:solidFill>
              </a:rPr>
              <a:t>правовой, информационной  и  посреднической помощи семье «группы риска</a:t>
            </a:r>
            <a:r>
              <a:rPr lang="ru-RU" b="1" dirty="0" smtClean="0">
                <a:solidFill>
                  <a:srgbClr val="7030A0"/>
                </a:solidFill>
              </a:rPr>
              <a:t>»</a:t>
            </a:r>
            <a:endParaRPr lang="ru-RU" b="1" dirty="0">
              <a:solidFill>
                <a:srgbClr val="7030A0"/>
              </a:solidFill>
            </a:endParaRPr>
          </a:p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7248" y="5237936"/>
            <a:ext cx="7896168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	</a:t>
            </a:r>
            <a:r>
              <a:rPr lang="ru-RU" b="1" dirty="0" smtClean="0">
                <a:solidFill>
                  <a:srgbClr val="7030A0"/>
                </a:solidFill>
              </a:rPr>
              <a:t>Оказание  </a:t>
            </a:r>
            <a:r>
              <a:rPr lang="ru-RU" b="1" dirty="0">
                <a:solidFill>
                  <a:srgbClr val="7030A0"/>
                </a:solidFill>
              </a:rPr>
              <a:t>семьям и детям помощи  в решении личных психоэмоциональных  проблем, препятствующих развитию способности  решать свои проблемы </a:t>
            </a:r>
            <a:r>
              <a:rPr lang="ru-RU" b="1" dirty="0" smtClean="0">
                <a:solidFill>
                  <a:srgbClr val="7030A0"/>
                </a:solidFill>
              </a:rPr>
              <a:t>самостоятельно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8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822</TotalTime>
  <Words>894</Words>
  <Application>Microsoft Office PowerPoint</Application>
  <PresentationFormat>Экран (4:3)</PresentationFormat>
  <Paragraphs>122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Волна</vt:lpstr>
      <vt:lpstr>Фестиваль социально-педагогических идей - 2018  (Предметные недели социальных педагогов) </vt:lpstr>
      <vt:lpstr> </vt:lpstr>
      <vt:lpstr>Актуальность  проекта</vt:lpstr>
      <vt:lpstr>Актуальность  проекта</vt:lpstr>
      <vt:lpstr>Актуальность  проекта</vt:lpstr>
      <vt:lpstr>Актуальность  проекта</vt:lpstr>
      <vt:lpstr>Актуальность  проекта</vt:lpstr>
      <vt:lpstr>Цель  проекта   «Слагаемые  тепла  и уюта  в семье»</vt:lpstr>
      <vt:lpstr>Задачи</vt:lpstr>
      <vt:lpstr>Задачи</vt:lpstr>
      <vt:lpstr>Направления деятельности по проекту</vt:lpstr>
      <vt:lpstr>Направления деятельности по проекту</vt:lpstr>
      <vt:lpstr>Направления деятельности по проекту</vt:lpstr>
      <vt:lpstr>Направления деятельности по проекту</vt:lpstr>
      <vt:lpstr>Презентация PowerPoint</vt:lpstr>
      <vt:lpstr>Ожидаемые  результаты</vt:lpstr>
      <vt:lpstr>Единые  классные  часы по теме  «Семья  и  семейные  ценности»  </vt:lpstr>
      <vt:lpstr> Тренинги для родителей, направленные на преодоление асоциальных  явлений в семье </vt:lpstr>
      <vt:lpstr>  Тренинги для детей из семей социального риска, направленные на преодоление дезадаптации.   </vt:lpstr>
      <vt:lpstr> Правовое образование и воспитание  Правовая  просветительская работа  по теме «Единство прав и обязанностей несовершеннолетних» </vt:lpstr>
      <vt:lpstr>Работа социального педагога по сплочению коллектива учащихся, учителей и родителей  Коллективно-творческое дело, посвящённое  Дню рождения  города  Серпухова </vt:lpstr>
      <vt:lpstr>День здоровья </vt:lpstr>
      <vt:lpstr>Организация  выставок  творческих работ  учащихся и родителей</vt:lpstr>
      <vt:lpstr>Проведение социально-правовых акций совместно   с  ОУУП и ПДН  МУ МВД России  «Серпуховское»  </vt:lpstr>
      <vt:lpstr>Родительский  всеобуч и  родительские собрания</vt:lpstr>
      <vt:lpstr>Работа  социального педагога с семьями учащихся Городской   конкурс «Папа, мама, я + ПДД = Дружная семья!» </vt:lpstr>
      <vt:lpstr>Взаимодействие социального педагога с  родителями и жителями микрорайона  Общешкольный праздник  «Широкая Масленица»</vt:lpstr>
      <vt:lpstr>Организация встреч с ветеранами войны и труда</vt:lpstr>
      <vt:lpstr>Взаимодействие социального  педагога   с родителями и жителями микрорайона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конкурс творческих работ учащихся  </dc:title>
  <dc:creator>Home</dc:creator>
  <cp:lastModifiedBy>Home</cp:lastModifiedBy>
  <cp:revision>81</cp:revision>
  <dcterms:created xsi:type="dcterms:W3CDTF">2015-02-09T16:12:57Z</dcterms:created>
  <dcterms:modified xsi:type="dcterms:W3CDTF">2018-03-13T21:51:12Z</dcterms:modified>
</cp:coreProperties>
</file>